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56" r:id="rId5"/>
    <p:sldId id="257" r:id="rId6"/>
    <p:sldId id="258" r:id="rId7"/>
    <p:sldId id="259" r:id="rId8"/>
    <p:sldId id="260"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B0498C-755B-F414-50D6-838E727E42DF}" v="4" dt="2023-02-02T08:22:21.71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78B0498C-755B-F414-50D6-838E727E42DF}"/>
    <pc:docChg chg="modSld">
      <pc:chgData name="GOMEZ, Paula" userId="S::gomezp@who.int::c93cf399-3ed7-4230-9282-8831e3fe5ae7" providerId="AD" clId="Web-{78B0498C-755B-F414-50D6-838E727E42DF}" dt="2023-02-02T08:22:21.717" v="1"/>
      <pc:docMkLst>
        <pc:docMk/>
      </pc:docMkLst>
      <pc:sldChg chg="modSp">
        <pc:chgData name="GOMEZ, Paula" userId="S::gomezp@who.int::c93cf399-3ed7-4230-9282-8831e3fe5ae7" providerId="AD" clId="Web-{78B0498C-755B-F414-50D6-838E727E42DF}" dt="2023-02-02T08:22:21.717" v="1"/>
        <pc:sldMkLst>
          <pc:docMk/>
          <pc:sldMk cId="0" sldId="256"/>
        </pc:sldMkLst>
        <pc:spChg chg="mod">
          <ac:chgData name="GOMEZ, Paula" userId="S::gomezp@who.int::c93cf399-3ed7-4230-9282-8831e3fe5ae7" providerId="AD" clId="Web-{78B0498C-755B-F414-50D6-838E727E42DF}" dt="2023-02-02T08:22:21.717" v="1"/>
          <ac:spMkLst>
            <pc:docMk/>
            <pc:sldMk cId="0" sldId="256"/>
            <ac:spMk id="26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pPr marL="171450" indent="-171450">
              <a:buSzPct val="100000"/>
              <a:buFont typeface="Arial Narrow"/>
              <a:buChar char="•"/>
            </a:pPr>
            <a:r>
              <a:t>The facilitator in charge introduces the objectives and modalities of the daily evaluation.</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a:lstStyle/>
          <a:p>
            <a:endParaRPr/>
          </a:p>
        </p:txBody>
      </p:sp>
      <p:sp>
        <p:nvSpPr>
          <p:cNvPr id="282" name="Shape 282"/>
          <p:cNvSpPr>
            <a:spLocks noGrp="1"/>
          </p:cNvSpPr>
          <p:nvPr>
            <p:ph type="body" sz="quarter" idx="1"/>
          </p:nvPr>
        </p:nvSpPr>
        <p:spPr>
          <a:prstGeom prst="rect">
            <a:avLst/>
          </a:prstGeom>
        </p:spPr>
        <p:txBody>
          <a:bodyPr/>
          <a:lstStyle/>
          <a:p>
            <a:endParaRPr/>
          </a:p>
          <a:p>
            <a:pPr marL="171450" indent="-171450">
              <a:buSzPct val="100000"/>
              <a:buFont typeface="Arial Narrow"/>
              <a:buChar char="•"/>
            </a:pPr>
            <a:r>
              <a:t>Working in groups of 5-8 participants, each group should discuss and identify 3 aspects of the day – content, methodologies, group dynamics, facilitation, etc. – that went well/they liked. They must also indicate 3 aspects of the day that would need improvement. Groups will write down their points on big-size post-it of two colors.</a:t>
            </a:r>
          </a:p>
          <a:p>
            <a:pPr marL="171450" indent="-171450">
              <a:buSzPct val="100000"/>
              <a:buFont typeface="Arial Narrow"/>
              <a:buChar char="•"/>
            </a:pPr>
            <a:r>
              <a:t>The facilitator in charge collects the post-it and shares them with the facilitation team at the end of the day. The facilitation team members discuss evaluation results and identify means to address the areas that can be addressed the next day(s).</a:t>
            </a:r>
          </a:p>
          <a:p>
            <a:pPr marL="171450" indent="-171450">
              <a:buSzPct val="100000"/>
              <a:buFont typeface="Arial Narrow"/>
              <a:buChar char="•"/>
            </a:pPr>
            <a:r>
              <a:t>The next day the facilitator in charge takes 2-5’ to provide a feedback to the group on how the previous day was evaluated, indicating the actions that the facilitation team may take to address issues raised.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6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70"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7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a:lstStyle>
            <a:lvl1pPr defTabSz="289320">
              <a:defRPr sz="3200"/>
            </a:lvl1pPr>
          </a:lstStyle>
          <a:p>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906581-2A82-F2E5-1BF3-69721CA28EEB}"/>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19"/>
          <a:stretch>
            <a:fillRect/>
          </a:stretch>
        </p:blipFill>
        <p:spPr>
          <a:xfrm>
            <a:off x="74342" y="6310295"/>
            <a:ext cx="1548719" cy="474296"/>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r>
              <a:rPr dirty="0">
                <a:highlight>
                  <a:srgbClr val="FFFF00"/>
                </a:highlight>
              </a:rPr>
              <a:t>Insert training dates, venue and country</a:t>
            </a:r>
          </a:p>
        </p:txBody>
      </p:sp>
      <p:sp>
        <p:nvSpPr>
          <p:cNvPr id="264" name="Title 1"/>
          <p:cNvSpPr txBox="1">
            <a:spLocks noGrp="1"/>
          </p:cNvSpPr>
          <p:nvPr>
            <p:ph type="title"/>
          </p:nvPr>
        </p:nvSpPr>
        <p:spPr>
          <a:xfrm>
            <a:off x="517797" y="1587568"/>
            <a:ext cx="4490140" cy="2410276"/>
          </a:xfrm>
          <a:prstGeom prst="rect">
            <a:avLst/>
          </a:prstGeom>
        </p:spPr>
        <p:txBody>
          <a:bodyPr/>
          <a:lstStyle/>
          <a:p>
            <a:r>
              <a:rPr b="1" dirty="0"/>
              <a:t>Daily evaluation​</a:t>
            </a:r>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a:latin typeface="+mn-lt"/>
                <a:ea typeface="+mn-ea"/>
                <a:cs typeface="+mn-cs"/>
                <a:sym typeface="Source Sans Pro Regular"/>
              </a:defRPr>
            </a:lvl1pPr>
          </a:lstStyle>
          <a:p>
            <a:r>
              <a:rPr dirty="0">
                <a:highlight>
                  <a:srgbClr val="FFFF00"/>
                </a:highlight>
              </a:rPr>
              <a:t>Insert country/institution logo</a:t>
            </a:r>
            <a:endParaRPr lang="en-US">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1205784"/>
          </a:xfrm>
          <a:prstGeom prst="rect">
            <a:avLst/>
          </a:prstGeom>
        </p:spPr>
        <p:txBody>
          <a:bodyPr/>
          <a:lstStyle/>
          <a:p>
            <a:pPr algn="ctr"/>
            <a:r>
              <a:rPr dirty="0"/>
              <a:t>Collect participant's feedback related to various aspects of the training – content, methodologies, materials, facilitation, logistics - in order to improve the keep good practices and improve aspects that need to over the next days, during future trainings. </a:t>
            </a:r>
          </a:p>
        </p:txBody>
      </p:sp>
      <p:sp>
        <p:nvSpPr>
          <p:cNvPr id="269" name="Rectangle 2"/>
          <p:cNvSpPr txBox="1">
            <a:spLocks noGrp="1"/>
          </p:cNvSpPr>
          <p:nvPr>
            <p:ph type="title"/>
          </p:nvPr>
        </p:nvSpPr>
        <p:spPr>
          <a:xfrm>
            <a:off x="256384" y="-20444"/>
            <a:ext cx="6712688" cy="646113"/>
          </a:xfrm>
          <a:prstGeom prst="rect">
            <a:avLst/>
          </a:prstGeom>
        </p:spPr>
        <p:txBody>
          <a:bodyPr/>
          <a:lstStyle>
            <a:lvl1pPr>
              <a:defRPr>
                <a:latin typeface="Source Sans Pro Bold"/>
                <a:ea typeface="Source Sans Pro Bold"/>
                <a:cs typeface="Source Sans Pro Bold"/>
                <a:sym typeface="Source Sans Pro Bold"/>
              </a:defRPr>
            </a:lvl1pPr>
          </a:lstStyle>
          <a:p>
            <a:r>
              <a:rPr b="1" dirty="0"/>
              <a:t>Objective of the daily evaluation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a:lstStyle/>
          <a:p>
            <a:r>
              <a:rPr b="1" dirty="0"/>
              <a:t>Instructions</a:t>
            </a:r>
          </a:p>
        </p:txBody>
      </p:sp>
      <p:sp>
        <p:nvSpPr>
          <p:cNvPr id="274" name="Content Placeholder 1"/>
          <p:cNvSpPr txBox="1">
            <a:spLocks noGrp="1"/>
          </p:cNvSpPr>
          <p:nvPr>
            <p:ph type="body" idx="1"/>
          </p:nvPr>
        </p:nvSpPr>
        <p:spPr>
          <a:xfrm>
            <a:off x="1210900" y="1247002"/>
            <a:ext cx="9770201" cy="1043438"/>
          </a:xfrm>
          <a:prstGeom prst="rect">
            <a:avLst/>
          </a:prstGeom>
        </p:spPr>
        <p:txBody>
          <a:bodyPr/>
          <a:lstStyle/>
          <a:p>
            <a:pPr algn="ctr"/>
            <a:r>
              <a:rPr dirty="0"/>
              <a:t>Using the post-it notes provided, respond in groups to the questions below. 3 to 5 responses per question. Today:</a:t>
            </a:r>
          </a:p>
        </p:txBody>
      </p:sp>
      <p:pic>
        <p:nvPicPr>
          <p:cNvPr id="275" name="Picture 7" descr="Picture 7"/>
          <p:cNvPicPr>
            <a:picLocks noChangeAspect="1"/>
          </p:cNvPicPr>
          <p:nvPr/>
        </p:nvPicPr>
        <p:blipFill>
          <a:blip r:embed="rId3"/>
          <a:stretch>
            <a:fillRect/>
          </a:stretch>
        </p:blipFill>
        <p:spPr>
          <a:xfrm>
            <a:off x="5094289" y="2423318"/>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1981200" y="2423318"/>
            <a:ext cx="2000250" cy="2011365"/>
          </a:xfrm>
          <a:prstGeom prst="rect">
            <a:avLst/>
          </a:prstGeom>
          <a:ln w="12700">
            <a:miter lim="400000"/>
          </a:ln>
        </p:spPr>
      </p:pic>
      <p:pic>
        <p:nvPicPr>
          <p:cNvPr id="277" name="Picture 11" descr="Picture 11"/>
          <p:cNvPicPr>
            <a:picLocks noChangeAspect="1"/>
          </p:cNvPicPr>
          <p:nvPr/>
        </p:nvPicPr>
        <p:blipFill>
          <a:blip r:embed="rId5"/>
          <a:srcRect l="11903" r="13692"/>
          <a:stretch>
            <a:fillRect/>
          </a:stretch>
        </p:blipFill>
        <p:spPr>
          <a:xfrm>
            <a:off x="8229599" y="2423318"/>
            <a:ext cx="2089151" cy="2011365"/>
          </a:xfrm>
          <a:prstGeom prst="rect">
            <a:avLst/>
          </a:prstGeom>
          <a:ln w="12700">
            <a:miter lim="400000"/>
          </a:ln>
        </p:spPr>
      </p:pic>
      <p:sp>
        <p:nvSpPr>
          <p:cNvPr id="278" name="TextBox 2"/>
          <p:cNvSpPr txBox="1"/>
          <p:nvPr/>
        </p:nvSpPr>
        <p:spPr>
          <a:xfrm>
            <a:off x="1778147" y="4900613"/>
            <a:ext cx="2176171"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a:t>What went well?</a:t>
            </a:r>
          </a:p>
        </p:txBody>
      </p:sp>
      <p:sp>
        <p:nvSpPr>
          <p:cNvPr id="279" name="TextBox 11"/>
          <p:cNvSpPr txBox="1"/>
          <p:nvPr/>
        </p:nvSpPr>
        <p:spPr>
          <a:xfrm>
            <a:off x="4411951" y="4900613"/>
            <a:ext cx="3329535"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a:t>What could be improved?</a:t>
            </a:r>
          </a:p>
        </p:txBody>
      </p:sp>
      <p:sp>
        <p:nvSpPr>
          <p:cNvPr id="280" name="TextBox 12"/>
          <p:cNvSpPr txBox="1"/>
          <p:nvPr/>
        </p:nvSpPr>
        <p:spPr>
          <a:xfrm>
            <a:off x="8199119" y="4900613"/>
            <a:ext cx="2613883"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2400">
                <a:latin typeface="+mn-lt"/>
                <a:ea typeface="+mn-ea"/>
                <a:cs typeface="+mn-cs"/>
                <a:sym typeface="Source Sans Pro Regular"/>
              </a:defRPr>
            </a:lvl1pPr>
          </a:lstStyle>
          <a:p>
            <a:r>
              <a:rPr dirty="0"/>
              <a:t>What you think you will apply in your job?</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9A3BA7-48FC-4831-BFA3-0B6F6B493CA5}">
  <ds:schemaRefs>
    <ds:schemaRef ds:uri="http://schemas.microsoft.com/office/2006/metadata/properties"/>
    <ds:schemaRef ds:uri="http://schemas.microsoft.com/office/infopath/2007/PartnerControls"/>
    <ds:schemaRef ds:uri="9ca0fa8f-1020-4790-a298-914e539c43a5"/>
    <ds:schemaRef ds:uri="1545eeb8-3090-4573-a4ea-6910cac27a03"/>
  </ds:schemaRefs>
</ds:datastoreItem>
</file>

<file path=customXml/itemProps2.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3.xml><?xml version="1.0" encoding="utf-8"?>
<ds:datastoreItem xmlns:ds="http://schemas.openxmlformats.org/officeDocument/2006/customXml" ds:itemID="{D061FFA0-CB4D-41F7-81BA-8D135047B3B4}"/>
</file>

<file path=docProps/app.xml><?xml version="1.0" encoding="utf-8"?>
<Properties xmlns="http://schemas.openxmlformats.org/officeDocument/2006/extended-properties" xmlns:vt="http://schemas.openxmlformats.org/officeDocument/2006/docPropsVTypes">
  <TotalTime>16</TotalTime>
  <Words>526</Words>
  <Application>Microsoft Office PowerPoint</Application>
  <PresentationFormat>Widescreen</PresentationFormat>
  <Paragraphs>24</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RRT_Theme_v3</vt:lpstr>
      <vt:lpstr>Daily evaluation​</vt:lpstr>
      <vt:lpstr>Objective of the daily evaluation</vt:lpstr>
      <vt:lpstr>Instructions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Dorottya Ferenczi-Kiss</cp:lastModifiedBy>
  <cp:revision>6</cp:revision>
  <dcterms:modified xsi:type="dcterms:W3CDTF">2023-02-02T08:22:22Z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